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71" r:id="rId4"/>
    <p:sldId id="272" r:id="rId5"/>
    <p:sldId id="265" r:id="rId6"/>
    <p:sldId id="260" r:id="rId7"/>
    <p:sldId id="259" r:id="rId8"/>
    <p:sldId id="262" r:id="rId9"/>
    <p:sldId id="264" r:id="rId10"/>
    <p:sldId id="258" r:id="rId11"/>
    <p:sldId id="266" r:id="rId12"/>
    <p:sldId id="267" r:id="rId13"/>
    <p:sldId id="261" r:id="rId14"/>
    <p:sldId id="268" r:id="rId15"/>
    <p:sldId id="269" r:id="rId16"/>
    <p:sldId id="27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1"/>
    <p:restoredTop sz="68760" autoAdjust="0"/>
  </p:normalViewPr>
  <p:slideViewPr>
    <p:cSldViewPr snapToGrid="0">
      <p:cViewPr varScale="1">
        <p:scale>
          <a:sx n="117" d="100"/>
          <a:sy n="117" d="100"/>
        </p:scale>
        <p:origin x="1332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FC77C09-F715-3465-2229-B635D03D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EB56601-AA58-27B3-F51B-70B465D46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4602590-C87F-6568-9C6E-48D100BAD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206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/>
              <a:t>BLIP</a:t>
            </a:r>
            <a:r>
              <a:rPr lang="ko-KR" altLang="en-US" b="0" dirty="0"/>
              <a:t>는 </a:t>
            </a:r>
            <a:r>
              <a:rPr lang="en-US" altLang="ko-KR" b="0" dirty="0"/>
              <a:t>VLM </a:t>
            </a:r>
            <a:r>
              <a:rPr lang="ko-KR" altLang="en-US" b="0" dirty="0"/>
              <a:t>즉 </a:t>
            </a:r>
            <a:r>
              <a:rPr lang="en-US" altLang="ko-KR" b="0" dirty="0"/>
              <a:t>Vision-Language</a:t>
            </a:r>
            <a:r>
              <a:rPr lang="ko-KR" altLang="en-US" b="0" dirty="0"/>
              <a:t> 모델로</a:t>
            </a:r>
            <a:r>
              <a:rPr lang="en-US" altLang="ko-KR" b="0" dirty="0"/>
              <a:t>, </a:t>
            </a:r>
            <a:r>
              <a:rPr lang="ko-KR" altLang="en-US" b="0" dirty="0"/>
              <a:t>이미지와 텍스트를 동시에 처리할 수 있는 혁신적인 방법을 제시합니다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/>
              <a:t>BLIP </a:t>
            </a:r>
            <a:r>
              <a:rPr lang="ko-KR" altLang="en-US" b="0" dirty="0"/>
              <a:t>이전의 모델들은 대체로 이해와 생성 작업 중 하나에만 특화되어 있었지만</a:t>
            </a:r>
            <a:r>
              <a:rPr lang="en-US" altLang="ko-KR" b="0" dirty="0"/>
              <a:t>, BLIP</a:t>
            </a:r>
            <a:r>
              <a:rPr lang="ko-KR" altLang="en-US" b="0" dirty="0"/>
              <a:t>는 이를 하나의 모델로 결합하여 </a:t>
            </a:r>
            <a:r>
              <a:rPr lang="en-US" altLang="ko-KR" b="0" dirty="0"/>
              <a:t>Vision-Language </a:t>
            </a:r>
            <a:r>
              <a:rPr lang="ko-KR" altLang="en-US" b="0" dirty="0"/>
              <a:t>이해와 생성을 동시에 해결할 수 있게 되었습니다</a:t>
            </a:r>
            <a:r>
              <a:rPr lang="en-US" altLang="ko-KR" b="0" dirty="0"/>
              <a:t>.</a:t>
            </a:r>
            <a:endParaRPr b="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6746363B-9A44-C64E-8C42-56F35802D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E209E0D-E5F7-88F9-B291-3ABE0A4B33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EC3496AD-518E-DB42-8EC7-F1D2CAA9E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/>
              <a:t>BLIP</a:t>
            </a:r>
            <a:r>
              <a:rPr lang="ko-KR" altLang="en-US" b="0" dirty="0"/>
              <a:t>는 </a:t>
            </a:r>
            <a:r>
              <a:rPr lang="en-US" altLang="ko-KR" b="0" dirty="0" err="1"/>
              <a:t>CapFilt</a:t>
            </a:r>
            <a:r>
              <a:rPr lang="ko-KR" altLang="en-US" b="0" dirty="0"/>
              <a:t>라는 데이터 </a:t>
            </a:r>
            <a:r>
              <a:rPr lang="ko-KR" altLang="en-US" b="0" dirty="0" err="1"/>
              <a:t>부트스트래핑</a:t>
            </a:r>
            <a:r>
              <a:rPr lang="ko-KR" altLang="en-US" b="0" dirty="0"/>
              <a:t> 기법을 사용하여</a:t>
            </a:r>
            <a:r>
              <a:rPr lang="en-US" altLang="ko-KR" b="0" dirty="0"/>
              <a:t>, </a:t>
            </a:r>
            <a:r>
              <a:rPr lang="ko-KR" altLang="en-US" b="0" dirty="0"/>
              <a:t>노이즈가 많은 웹 이미지와 텍스트 데이터를 정제합니다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이 과정에서 </a:t>
            </a:r>
            <a:r>
              <a:rPr lang="ko-KR" altLang="en-US" b="0" dirty="0" err="1"/>
              <a:t>캡셔너는</a:t>
            </a:r>
            <a:r>
              <a:rPr lang="ko-KR" altLang="en-US" b="0" dirty="0"/>
              <a:t> 이미지를 기반으로 합성 캡션을 생성하고</a:t>
            </a:r>
            <a:r>
              <a:rPr lang="en-US" altLang="ko-KR" b="0" dirty="0"/>
              <a:t>, </a:t>
            </a:r>
            <a:r>
              <a:rPr lang="ko-KR" altLang="en-US" b="0" dirty="0"/>
              <a:t>필터는 이를 정제하여 모델에 사용될 수 있는 데이터만을 제공합니다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이렇게 해서 웹 이미지와 웹 텍스트가 정제된 웹 텍스트와 정제된 합성 텍스트로 변환되어</a:t>
            </a:r>
            <a:r>
              <a:rPr lang="en-US" altLang="ko-KR" b="0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/>
              <a:t>Vision-Language </a:t>
            </a:r>
            <a:r>
              <a:rPr lang="ko-KR" altLang="en-US" b="0" dirty="0"/>
              <a:t>모델을 더욱 효율적으로 학습할 수 있게 됩니다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기존에 좋은 데이터셋들은 </a:t>
            </a:r>
            <a:r>
              <a:rPr lang="en-US" altLang="ko-KR" b="0" dirty="0"/>
              <a:t>hand-annotated </a:t>
            </a:r>
            <a:r>
              <a:rPr lang="ko-KR" altLang="en-US" b="0" dirty="0"/>
              <a:t>되어서 만들기가 아주 비쌌는데</a:t>
            </a:r>
            <a:r>
              <a:rPr lang="en-US" altLang="ko-KR" b="0" dirty="0"/>
              <a:t>, </a:t>
            </a:r>
            <a:r>
              <a:rPr lang="ko-KR" altLang="en-US" b="0" dirty="0"/>
              <a:t>이 방법을 웹에서 수집된 노이즈가</a:t>
            </a:r>
            <a:r>
              <a:rPr lang="en-US" altLang="ko-KR" b="0" dirty="0"/>
              <a:t> </a:t>
            </a:r>
            <a:r>
              <a:rPr lang="ko-KR" altLang="en-US" b="0" dirty="0"/>
              <a:t>많은 이미지</a:t>
            </a:r>
            <a:r>
              <a:rPr lang="en-US" altLang="ko-KR" b="0" dirty="0"/>
              <a:t>-</a:t>
            </a:r>
            <a:r>
              <a:rPr lang="ko-KR" altLang="en-US" b="0" dirty="0"/>
              <a:t>텍스트 데이터들도 효과적으로 활용할 수 있게 되었다는 점이 가장 큰 기여입니다</a:t>
            </a:r>
            <a:r>
              <a:rPr lang="en-US" altLang="ko-KR" b="0" dirty="0"/>
              <a:t>.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635699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/>
              <a:t>BLIP</a:t>
            </a:r>
            <a:r>
              <a:rPr lang="ko-KR" altLang="en-US" b="0" dirty="0"/>
              <a:t>는 </a:t>
            </a:r>
            <a:r>
              <a:rPr lang="en-US" altLang="ko-KR" b="0" dirty="0"/>
              <a:t>MED (Multimodal Mixture of Encoder-Decoder)</a:t>
            </a:r>
            <a:r>
              <a:rPr lang="ko-KR" altLang="en-US" b="0" dirty="0"/>
              <a:t> 아키텍처를 사용하여</a:t>
            </a:r>
            <a:r>
              <a:rPr lang="en-US" altLang="ko-KR" b="0" dirty="0"/>
              <a:t>, </a:t>
            </a:r>
            <a:r>
              <a:rPr lang="ko-KR" altLang="en-US" b="0" dirty="0"/>
              <a:t>하나의 모델이 다양한 </a:t>
            </a:r>
            <a:r>
              <a:rPr lang="en-US" altLang="ko-KR" b="0" dirty="0"/>
              <a:t>Vision-Language</a:t>
            </a:r>
            <a:r>
              <a:rPr lang="ko-KR" altLang="en-US" b="0" dirty="0"/>
              <a:t> 작업을 동시에 수행할 수 있게 합니다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이 아키텍처는 세 가지 주요 기능을 갖추고 있습니다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첫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, ITC</a:t>
            </a:r>
            <a:r>
              <a:rPr lang="ko-KR" altLang="en-US" b="0" dirty="0"/>
              <a:t>는 이미지와 텍스트 간의 대조적 학습을 통해 이미지와 관련된 텍스트를 정확히 매칭하는 작업입니다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이 과정에서는 이미지와 텍스트의 </a:t>
            </a:r>
            <a:r>
              <a:rPr lang="ko-KR" altLang="en-US" b="0" dirty="0" err="1"/>
              <a:t>임베딩</a:t>
            </a:r>
            <a:r>
              <a:rPr lang="ko-KR" altLang="en-US" b="0" dirty="0"/>
              <a:t> 벡터를 비교하고</a:t>
            </a:r>
            <a:r>
              <a:rPr lang="en-US" altLang="ko-KR" b="0" dirty="0"/>
              <a:t>, </a:t>
            </a:r>
            <a:r>
              <a:rPr lang="ko-KR" altLang="en-US" b="0" dirty="0"/>
              <a:t>같은 의미의 이미지</a:t>
            </a:r>
            <a:r>
              <a:rPr lang="en-US" altLang="ko-KR" b="0" dirty="0"/>
              <a:t>-</a:t>
            </a:r>
            <a:r>
              <a:rPr lang="ko-KR" altLang="en-US" b="0" dirty="0"/>
              <a:t>텍스트 쌍이 더 가까운 </a:t>
            </a:r>
            <a:r>
              <a:rPr lang="ko-KR" altLang="en-US" b="0" dirty="0" err="1"/>
              <a:t>임베딩</a:t>
            </a:r>
            <a:r>
              <a:rPr lang="ko-KR" altLang="en-US" b="0" dirty="0"/>
              <a:t> 공간을 가질 수 있도록 학습합니다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두 </a:t>
            </a:r>
            <a:r>
              <a:rPr lang="ko-KR" altLang="en-US" b="0" dirty="0" err="1"/>
              <a:t>번째는</a:t>
            </a:r>
            <a:r>
              <a:rPr lang="ko-KR" altLang="en-US" b="0" dirty="0"/>
              <a:t> </a:t>
            </a:r>
            <a:r>
              <a:rPr lang="en-US" altLang="ko-KR" b="0" dirty="0"/>
              <a:t>ITM</a:t>
            </a:r>
            <a:r>
              <a:rPr lang="ko-KR" altLang="en-US" b="0" dirty="0"/>
              <a:t> 은 이미지와 텍스트가 실제로 일치하는지를 이진 분류로 판별하는 작업입니다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모델은 이미지</a:t>
            </a:r>
            <a:r>
              <a:rPr lang="en-US" altLang="ko-KR" b="0" dirty="0"/>
              <a:t>-</a:t>
            </a:r>
            <a:r>
              <a:rPr lang="ko-KR" altLang="en-US" b="0" dirty="0"/>
              <a:t>기반 텍스트 인코더를 통해 이미지와 텍스트를 함께 인코딩하고</a:t>
            </a:r>
            <a:r>
              <a:rPr lang="en-US" altLang="ko-KR" b="0" dirty="0"/>
              <a:t>, </a:t>
            </a:r>
            <a:r>
              <a:rPr lang="ko-KR" altLang="en-US" b="0" dirty="0"/>
              <a:t>그 결과로 나온 </a:t>
            </a:r>
            <a:r>
              <a:rPr lang="ko-KR" altLang="en-US" b="0" dirty="0" err="1"/>
              <a:t>멀티모달</a:t>
            </a:r>
            <a:r>
              <a:rPr lang="ko-KR" altLang="en-US" b="0" dirty="0"/>
              <a:t> </a:t>
            </a:r>
            <a:r>
              <a:rPr lang="ko-KR" altLang="en-US" b="0" dirty="0" err="1"/>
              <a:t>임베딩을</a:t>
            </a:r>
            <a:r>
              <a:rPr lang="ko-KR" altLang="en-US" b="0" dirty="0"/>
              <a:t> 이용해 ‘매칭</a:t>
            </a:r>
            <a:r>
              <a:rPr lang="en-US" altLang="ko-KR" b="0" dirty="0"/>
              <a:t>/</a:t>
            </a:r>
            <a:r>
              <a:rPr lang="ko-KR" altLang="en-US" b="0" dirty="0" err="1"/>
              <a:t>불일치’를</a:t>
            </a:r>
            <a:r>
              <a:rPr lang="ko-KR" altLang="en-US" b="0" dirty="0"/>
              <a:t> 예측합니다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이때 하드 네거티브 마이닝을 통해 혼동하기 쉬운 부정 예시를 집중적으로 학습함으로써</a:t>
            </a:r>
            <a:r>
              <a:rPr lang="en-US" altLang="ko-KR" b="0" dirty="0"/>
              <a:t>, </a:t>
            </a:r>
            <a:r>
              <a:rPr lang="ko-KR" altLang="en-US" b="0" dirty="0"/>
              <a:t>이미지와 텍스트 간의 관계를 더욱 정확히 이해할 수 있게 됩니다</a:t>
            </a:r>
            <a:r>
              <a:rPr lang="en-US" altLang="ko-KR" b="0" dirty="0"/>
              <a:t>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마지막으로 </a:t>
            </a:r>
            <a:r>
              <a:rPr lang="en-US" altLang="ko-KR" b="0" dirty="0"/>
              <a:t>LM</a:t>
            </a:r>
            <a:r>
              <a:rPr lang="ko-KR" altLang="en-US" b="0" dirty="0"/>
              <a:t>은 이미지에 대한 텍스트 생성을 담당합니다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이미지</a:t>
            </a:r>
            <a:r>
              <a:rPr lang="en-US" altLang="ko-KR" b="0" dirty="0"/>
              <a:t>-</a:t>
            </a:r>
            <a:r>
              <a:rPr lang="ko-KR" altLang="en-US" b="0" dirty="0"/>
              <a:t>기반 텍스트 </a:t>
            </a:r>
            <a:r>
              <a:rPr lang="ko-KR" altLang="en-US" b="0" dirty="0" err="1"/>
              <a:t>디코더는</a:t>
            </a:r>
            <a:r>
              <a:rPr lang="ko-KR" altLang="en-US" b="0" dirty="0"/>
              <a:t> 이미지를 </a:t>
            </a:r>
            <a:r>
              <a:rPr lang="ko-KR" altLang="en-US" b="0" dirty="0" err="1"/>
              <a:t>입력받아</a:t>
            </a:r>
            <a:r>
              <a:rPr lang="ko-KR" altLang="en-US" b="0" dirty="0"/>
              <a:t> 자연어 텍스트를 생성하는 작업을 학습합니다</a:t>
            </a:r>
            <a:r>
              <a:rPr lang="en-US" altLang="ko-KR" b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이 모델은 이미지를 기반으로 텍스트를 생성하는 언어 모델링을 통해</a:t>
            </a:r>
            <a:r>
              <a:rPr lang="en-US" altLang="ko-KR" b="0" dirty="0"/>
              <a:t>, </a:t>
            </a:r>
            <a:r>
              <a:rPr lang="ko-KR" altLang="en-US" b="0" dirty="0"/>
              <a:t>이미지를 설명하는 캡션을 자동으로 생성할 수 있습니다</a:t>
            </a:r>
            <a:r>
              <a:rPr lang="en-US" altLang="ko-KR" b="0" dirty="0"/>
              <a:t>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76FB74B-FED0-F6A7-0BAB-22B73430D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470EC677-CCA7-56D5-1C66-EF7894197B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4EB58510-68A7-714B-1BB0-36F954AB30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/>
              <a:t>옛날 모델이라서 지금은 크게 의미는 없지만</a:t>
            </a:r>
            <a:r>
              <a:rPr lang="en-US" altLang="ko-KR" b="0" dirty="0"/>
              <a:t>, </a:t>
            </a:r>
            <a:r>
              <a:rPr lang="ko-KR" altLang="en-US" b="0" dirty="0"/>
              <a:t>당시에 제안 되었던 다른 모델들에 비해서 획기적으로 좋은 성능을 보여줬습니다</a:t>
            </a:r>
            <a:r>
              <a:rPr lang="en-US" altLang="ko-KR" b="0" dirty="0"/>
              <a:t>.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71302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78293BE9-D667-F3E8-D37A-3FCAF5549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95EE1607-A25E-6A2E-9C0D-1BA811473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7C394F2E-BFA8-BFD5-1CCB-4AC00E118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158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10C6AEE1-055D-8688-AFDE-7D768AC2B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2749EA6-BF9A-3C4D-DF81-D659FF486A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9F4C00F6-2D7F-C44A-9467-9294EDCB31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72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DA7B0558-6BC6-30D6-1179-E68F2DD09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>
            <a:extLst>
              <a:ext uri="{FF2B5EF4-FFF2-40B4-BE49-F238E27FC236}">
                <a16:creationId xmlns:a16="http://schemas.microsoft.com/office/drawing/2014/main" id="{CEB77C8D-5F98-1398-C538-69D578FF05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>
            <a:extLst>
              <a:ext uri="{FF2B5EF4-FFF2-40B4-BE49-F238E27FC236}">
                <a16:creationId xmlns:a16="http://schemas.microsoft.com/office/drawing/2014/main" id="{562905DC-886D-46E6-F023-381808F22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29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1043BA3-0B8F-6C43-6B3F-7A56F3F6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0289EDA3-21D8-93D5-F10A-2C09B0A9FB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91B1E9D4-B42D-2F2B-34B3-CC3993F61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510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4994455-D731-C7B0-7A36-558438963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C8168ABA-E1E0-25A1-7579-A637700BD3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7B504722-A967-ECF5-3AF5-790B8458B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78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2CF28B71-8E69-8B07-F3A5-6E2C7E1E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D9732D75-2FDD-42C0-6FCC-457348561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2A870B7A-466A-F279-692C-C7CBFBE1A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err="1"/>
              <a:t>CoOp</a:t>
            </a:r>
            <a:r>
              <a:rPr lang="ko-KR" altLang="en-US" dirty="0"/>
              <a:t>은 당시 주목받고 있던 </a:t>
            </a:r>
            <a:r>
              <a:rPr lang="en-US" altLang="ko-KR" dirty="0"/>
              <a:t>CLIP</a:t>
            </a:r>
            <a:r>
              <a:rPr lang="ko-KR" altLang="en-US" dirty="0"/>
              <a:t>의 한계점을 지적하며</a:t>
            </a:r>
            <a:r>
              <a:rPr lang="en-US" altLang="ko-KR" dirty="0"/>
              <a:t>, CLIP prompt</a:t>
            </a:r>
            <a:r>
              <a:rPr lang="ko-KR" altLang="en-US" dirty="0"/>
              <a:t>를 </a:t>
            </a:r>
            <a:r>
              <a:rPr lang="en-US" altLang="ko-KR" dirty="0"/>
              <a:t>learnable</a:t>
            </a:r>
            <a:r>
              <a:rPr lang="ko-KR" altLang="en-US" dirty="0"/>
              <a:t>하게 만드는 방법을 제안합니다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논문은 </a:t>
            </a:r>
            <a:r>
              <a:rPr lang="en-US" altLang="ko-KR" dirty="0"/>
              <a:t>VLM</a:t>
            </a:r>
            <a:r>
              <a:rPr lang="ko-KR" altLang="en-US" dirty="0"/>
              <a:t>의 </a:t>
            </a:r>
            <a:r>
              <a:rPr lang="en-US" altLang="ko-KR" dirty="0"/>
              <a:t>downstream application</a:t>
            </a:r>
            <a:r>
              <a:rPr lang="ko-KR" altLang="en-US" dirty="0"/>
              <a:t>에 대한 시기적절한 연구를 제안했으며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prompt engineering</a:t>
            </a:r>
            <a:r>
              <a:rPr lang="ko-KR" altLang="en-US" dirty="0"/>
              <a:t>의 중요성을 식별하는 데 기여했습니다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Prompt engineering</a:t>
            </a:r>
            <a:r>
              <a:rPr lang="ko-KR" altLang="en-US" dirty="0"/>
              <a:t>을 자동화하기 위해</a:t>
            </a:r>
            <a:br>
              <a:rPr lang="en-US" altLang="ko-KR" dirty="0"/>
            </a:br>
            <a:r>
              <a:rPr lang="en-US" altLang="ko-KR" dirty="0"/>
              <a:t>continuous prompt learning</a:t>
            </a:r>
            <a:r>
              <a:rPr lang="ko-KR" altLang="en-US" dirty="0"/>
              <a:t>에 기반한 간단한 방법론을 제시했고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다양한 </a:t>
            </a:r>
            <a:r>
              <a:rPr lang="en-US" altLang="ko-KR" dirty="0"/>
              <a:t>recognition task</a:t>
            </a:r>
            <a:r>
              <a:rPr lang="ko-KR" altLang="en-US" dirty="0"/>
              <a:t>를 다룰 수 있는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context</a:t>
            </a:r>
            <a:r>
              <a:rPr lang="ko-KR" altLang="en-US" dirty="0"/>
              <a:t>를 구현했습니다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Hand-craft prompt</a:t>
            </a:r>
            <a:r>
              <a:rPr lang="ko-KR" altLang="en-US" dirty="0"/>
              <a:t>와 </a:t>
            </a:r>
            <a:r>
              <a:rPr lang="en-US" altLang="ko-KR" dirty="0"/>
              <a:t>linear probe CLIP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en-US" altLang="ko-KR" dirty="0"/>
              <a:t>transfer learning performance</a:t>
            </a:r>
            <a:r>
              <a:rPr lang="ko-KR" altLang="en-US" dirty="0"/>
              <a:t>와 </a:t>
            </a:r>
            <a:r>
              <a:rPr lang="en-US" altLang="ko-KR" dirty="0"/>
              <a:t>robustness </a:t>
            </a:r>
            <a:r>
              <a:rPr lang="ko-KR" altLang="en-US" dirty="0"/>
              <a:t>측면에서 능가한</a:t>
            </a:r>
            <a:br>
              <a:rPr lang="en-US" altLang="ko-KR" dirty="0"/>
            </a:br>
            <a:r>
              <a:rPr lang="ko-KR" altLang="en-US" dirty="0"/>
              <a:t>최초의 </a:t>
            </a:r>
            <a:r>
              <a:rPr lang="en-US" altLang="ko-KR" dirty="0"/>
              <a:t>learning-base approach</a:t>
            </a:r>
            <a:r>
              <a:rPr lang="ko-KR" altLang="en-US" dirty="0"/>
              <a:t>라고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420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DE00130-2BD0-ED70-5D42-D22F22E3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B56041FC-018B-F88F-4041-F9EAB17705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FB1D9075-154A-43DE-F384-56A2DBDED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</a:t>
            </a:r>
            <a:r>
              <a:rPr lang="en-US" altLang="ko-KR" dirty="0"/>
              <a:t>VLM</a:t>
            </a:r>
            <a:r>
              <a:rPr lang="ko-KR" altLang="en-US" dirty="0"/>
              <a:t>의 주요 도전과제는</a:t>
            </a:r>
            <a:r>
              <a:rPr lang="en-US" altLang="ko-KR" dirty="0"/>
              <a:t> Prompt Engineering</a:t>
            </a:r>
            <a:r>
              <a:rPr lang="ko-KR" altLang="en-US" dirty="0"/>
              <a:t>이었습니다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어떠한 </a:t>
            </a:r>
            <a:r>
              <a:rPr lang="en-US" altLang="ko-KR" dirty="0"/>
              <a:t>prompt</a:t>
            </a:r>
            <a:r>
              <a:rPr lang="ko-KR" altLang="en-US" dirty="0"/>
              <a:t>를 사용하느냐</a:t>
            </a:r>
            <a:r>
              <a:rPr lang="en-US" altLang="ko-KR" dirty="0"/>
              <a:t>?</a:t>
            </a:r>
            <a:r>
              <a:rPr lang="ko-KR" altLang="en-US" dirty="0"/>
              <a:t>에 따라 모델 성능이 크게 달라졌기에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적절한 </a:t>
            </a:r>
            <a:r>
              <a:rPr lang="en-US" altLang="ko-KR" dirty="0"/>
              <a:t>prompt</a:t>
            </a:r>
            <a:r>
              <a:rPr lang="ko-KR" altLang="en-US" dirty="0"/>
              <a:t>를 고르기 위해 노력해야 했고</a:t>
            </a:r>
            <a:r>
              <a:rPr lang="en-US" altLang="ko-KR" dirty="0"/>
              <a:t>,</a:t>
            </a:r>
            <a:r>
              <a:rPr lang="ko-KR" altLang="en-US" dirty="0"/>
              <a:t> 이는 많은 시간과 사전지식이 필요한 작업이었습니다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예시를 보시면</a:t>
            </a:r>
            <a:r>
              <a:rPr lang="en-US" altLang="ko-KR" dirty="0"/>
              <a:t>, [</a:t>
            </a:r>
            <a:r>
              <a:rPr lang="ko-KR" altLang="en-US" dirty="0"/>
              <a:t>클래스</a:t>
            </a:r>
            <a:r>
              <a:rPr lang="en-US" altLang="ko-KR" dirty="0"/>
              <a:t>] </a:t>
            </a:r>
            <a:r>
              <a:rPr lang="ko-KR" altLang="en-US" dirty="0"/>
              <a:t>대신에 </a:t>
            </a:r>
            <a:r>
              <a:rPr lang="en-US" altLang="ko-KR" dirty="0"/>
              <a:t>a photo of [</a:t>
            </a:r>
            <a:r>
              <a:rPr lang="ko-KR" altLang="en-US" dirty="0"/>
              <a:t>클래스</a:t>
            </a:r>
            <a:r>
              <a:rPr lang="en-US" altLang="ko-KR" dirty="0"/>
              <a:t>] </a:t>
            </a:r>
            <a:r>
              <a:rPr lang="ko-KR" altLang="en-US" dirty="0"/>
              <a:t>라고 쓰는 등의</a:t>
            </a:r>
            <a:br>
              <a:rPr lang="en-US" altLang="ko-KR" dirty="0"/>
            </a:br>
            <a:r>
              <a:rPr lang="ko-KR" altLang="en-US" dirty="0"/>
              <a:t>아주 미세한 표현 차이에도 성능에 큰 영향을 미치는 것을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저자들은 </a:t>
            </a:r>
            <a:r>
              <a:rPr lang="en-US" altLang="ko-KR" dirty="0"/>
              <a:t>Context Optimization, </a:t>
            </a:r>
            <a:r>
              <a:rPr lang="ko-KR" altLang="en-US" dirty="0"/>
              <a:t>즉</a:t>
            </a:r>
            <a:r>
              <a:rPr lang="en-US" altLang="ko-KR" dirty="0"/>
              <a:t> </a:t>
            </a:r>
            <a:r>
              <a:rPr lang="en-US" altLang="ko-KR" dirty="0" err="1"/>
              <a:t>CoOp</a:t>
            </a:r>
            <a:r>
              <a:rPr lang="ko-KR" altLang="en-US" dirty="0"/>
              <a:t>이라는 방법을 제안하는데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이는 </a:t>
            </a:r>
            <a:r>
              <a:rPr lang="en-US" altLang="ko-KR" dirty="0"/>
              <a:t>prompt</a:t>
            </a:r>
            <a:r>
              <a:rPr lang="ko-KR" altLang="en-US" dirty="0"/>
              <a:t>의 </a:t>
            </a:r>
            <a:r>
              <a:rPr lang="en-US" altLang="ko-KR" dirty="0"/>
              <a:t>"a photo of"</a:t>
            </a:r>
            <a:r>
              <a:rPr lang="ko-KR" altLang="en-US" dirty="0"/>
              <a:t>와 같은 </a:t>
            </a:r>
            <a:r>
              <a:rPr lang="en-US" altLang="ko-KR" dirty="0" err="1"/>
              <a:t>prepix</a:t>
            </a:r>
            <a:r>
              <a:rPr lang="ko-KR" altLang="en-US" dirty="0"/>
              <a:t>를 </a:t>
            </a:r>
            <a:r>
              <a:rPr lang="en-US" altLang="ko-KR" dirty="0"/>
              <a:t>learnable</a:t>
            </a:r>
            <a:r>
              <a:rPr lang="ko-KR" altLang="en-US" dirty="0"/>
              <a:t>하게 만들자는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0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</a:t>
            </a:r>
            <a:r>
              <a:rPr lang="en-US" altLang="ko-KR" dirty="0"/>
              <a:t>CV </a:t>
            </a:r>
            <a:r>
              <a:rPr lang="ko-KR" altLang="en-US" dirty="0"/>
              <a:t>분야의 </a:t>
            </a:r>
            <a:r>
              <a:rPr lang="en-US" altLang="ko-KR" dirty="0"/>
              <a:t>SOTA model</a:t>
            </a:r>
            <a:r>
              <a:rPr lang="ko-KR" altLang="en-US" dirty="0"/>
              <a:t>은 </a:t>
            </a:r>
            <a:r>
              <a:rPr lang="en-US" altLang="ko-KR" dirty="0"/>
              <a:t>discrete label</a:t>
            </a:r>
            <a:r>
              <a:rPr lang="ko-KR" altLang="en-US" dirty="0"/>
              <a:t>을 사용해서 </a:t>
            </a:r>
            <a:r>
              <a:rPr lang="en-US" altLang="ko-KR" dirty="0"/>
              <a:t>supervised learning </a:t>
            </a:r>
            <a:r>
              <a:rPr lang="ko-KR" altLang="en-US" dirty="0"/>
              <a:t>하는 거였는데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이러한 학습 패러다임은 </a:t>
            </a:r>
            <a:r>
              <a:rPr lang="en-US" altLang="ko-KR" dirty="0"/>
              <a:t>model</a:t>
            </a:r>
            <a:r>
              <a:rPr lang="ko-KR" altLang="en-US" dirty="0"/>
              <a:t>의 퍼포먼스를 제한하고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Zero-shot prediction</a:t>
            </a:r>
            <a:r>
              <a:rPr lang="ko-KR" altLang="en-US" dirty="0"/>
              <a:t>이 불가능하다는 한계가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문제점을 해결하고자 등장한 대안이</a:t>
            </a:r>
            <a:r>
              <a:rPr lang="en-US" altLang="ko-KR" dirty="0"/>
              <a:t> CLIP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CLIP</a:t>
            </a:r>
            <a:r>
              <a:rPr lang="ko-KR" altLang="en-US" dirty="0"/>
              <a:t>이 기존 학습 패러다임을 대체할 유망한 대안은 맞지만</a:t>
            </a:r>
            <a:r>
              <a:rPr lang="en-US" altLang="ko-KR" dirty="0"/>
              <a:t>, </a:t>
            </a:r>
            <a:r>
              <a:rPr lang="ko-KR" altLang="en-US" dirty="0" err="1"/>
              <a:t>좀전의</a:t>
            </a:r>
            <a:r>
              <a:rPr lang="ko-KR" altLang="en-US" dirty="0"/>
              <a:t> 예시에서 확인하였듯이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Prompt engineering</a:t>
            </a:r>
            <a:r>
              <a:rPr lang="ko-KR" altLang="en-US" dirty="0"/>
              <a:t>에 의해 모델의 성능이 크게 변한다는 문제가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prompt engineering</a:t>
            </a:r>
            <a:r>
              <a:rPr lang="ko-KR" altLang="en-US" dirty="0"/>
              <a:t>을 학습 기반으로 </a:t>
            </a:r>
            <a:r>
              <a:rPr lang="en-US" altLang="ko-KR" dirty="0"/>
              <a:t>automatic </a:t>
            </a:r>
            <a:r>
              <a:rPr lang="ko-KR" altLang="en-US" dirty="0"/>
              <a:t>하게 만들고자 하여 시작된 연구가 바로 </a:t>
            </a:r>
            <a:r>
              <a:rPr lang="en-US" altLang="ko-KR" dirty="0" err="1"/>
              <a:t>CoOp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198C35A1-F8DC-59B7-0CDC-7C7BD5487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0E965E1E-BBED-8F8D-F813-362816F39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3AB3288-E1CA-B4AC-EE4D-540E200C1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논문의 </a:t>
            </a:r>
            <a:r>
              <a:rPr lang="en-US" altLang="ko-KR" dirty="0"/>
              <a:t>main idea</a:t>
            </a:r>
            <a:r>
              <a:rPr lang="ko-KR" altLang="en-US" dirty="0"/>
              <a:t>는 </a:t>
            </a:r>
            <a:r>
              <a:rPr lang="en-US" altLang="ko-KR" dirty="0"/>
              <a:t>context</a:t>
            </a:r>
            <a:r>
              <a:rPr lang="ko-KR" altLang="en-US" dirty="0"/>
              <a:t>이므로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저자들이 제안한 </a:t>
            </a:r>
            <a:r>
              <a:rPr lang="en-US" altLang="ko-KR" dirty="0"/>
              <a:t>2</a:t>
            </a:r>
            <a:r>
              <a:rPr lang="ko-KR" altLang="en-US" dirty="0"/>
              <a:t>가지의 </a:t>
            </a:r>
            <a:r>
              <a:rPr lang="en-US" altLang="ko-KR" dirty="0"/>
              <a:t>context</a:t>
            </a:r>
            <a:r>
              <a:rPr lang="ko-KR" altLang="en-US" dirty="0"/>
              <a:t>를 살펴보겠습니다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Unified context</a:t>
            </a:r>
            <a:r>
              <a:rPr lang="ko-KR" altLang="en-US" dirty="0"/>
              <a:t>는 모든 </a:t>
            </a:r>
            <a:r>
              <a:rPr lang="en-US" altLang="ko-KR" dirty="0"/>
              <a:t>class</a:t>
            </a:r>
            <a:r>
              <a:rPr lang="ko-KR" altLang="en-US" dirty="0"/>
              <a:t>에 대해 동일한 </a:t>
            </a:r>
            <a:r>
              <a:rPr lang="en-US" altLang="ko-KR" dirty="0"/>
              <a:t>context</a:t>
            </a:r>
            <a:r>
              <a:rPr lang="ko-KR" altLang="en-US" dirty="0"/>
              <a:t>를 공유합니다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 encoder</a:t>
            </a:r>
            <a:r>
              <a:rPr lang="ko-KR" altLang="en-US" dirty="0"/>
              <a:t>에 제공되는 </a:t>
            </a:r>
            <a:r>
              <a:rPr lang="en-US" altLang="ko-KR" dirty="0"/>
              <a:t>prompt </a:t>
            </a:r>
            <a:r>
              <a:rPr lang="ko-KR" altLang="en-US" dirty="0"/>
              <a:t>형태는 다음과 같습니다</a:t>
            </a:r>
            <a:r>
              <a:rPr lang="en-US" altLang="ko-KR" dirty="0"/>
              <a:t>.(</a:t>
            </a:r>
            <a:r>
              <a:rPr lang="ko-KR" altLang="en-US" dirty="0"/>
              <a:t>첫번째 식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</a:t>
            </a:r>
            <a:r>
              <a:rPr lang="en-US" altLang="ko-KR" dirty="0" err="1"/>
              <a:t>Vm</a:t>
            </a:r>
            <a:r>
              <a:rPr lang="ko-KR" altLang="en-US" dirty="0"/>
              <a:t>은 </a:t>
            </a:r>
            <a:r>
              <a:rPr lang="en-US" altLang="ko-KR" dirty="0"/>
              <a:t>word embedding</a:t>
            </a:r>
            <a:r>
              <a:rPr lang="ko-KR" altLang="en-US" dirty="0"/>
              <a:t>과 같은 차원의 벡터이고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M</a:t>
            </a:r>
            <a:r>
              <a:rPr lang="ko-KR" altLang="en-US" dirty="0"/>
              <a:t>은 </a:t>
            </a:r>
            <a:r>
              <a:rPr lang="en-US" altLang="ko-KR" dirty="0"/>
              <a:t>context token</a:t>
            </a:r>
            <a:r>
              <a:rPr lang="ko-KR" altLang="en-US" dirty="0"/>
              <a:t>의 수를 지정하는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바탕으로 </a:t>
            </a:r>
            <a:r>
              <a:rPr lang="en-US" altLang="ko-KR" dirty="0"/>
              <a:t>prediction probability</a:t>
            </a:r>
            <a:r>
              <a:rPr lang="ko-KR" altLang="en-US" dirty="0"/>
              <a:t>를 계산하면 다음과 같습니다</a:t>
            </a:r>
            <a:r>
              <a:rPr lang="en-US" altLang="ko-KR" dirty="0"/>
              <a:t>. (</a:t>
            </a:r>
            <a:r>
              <a:rPr lang="ko-KR" altLang="en-US" dirty="0"/>
              <a:t>두번째 식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token</a:t>
            </a:r>
            <a:r>
              <a:rPr lang="ko-KR" altLang="en-US" dirty="0"/>
              <a:t>을 중간에 두어 다음</a:t>
            </a:r>
            <a:r>
              <a:rPr lang="en-US" altLang="ko-KR" dirty="0"/>
              <a:t>(</a:t>
            </a:r>
            <a:r>
              <a:rPr lang="ko-KR" altLang="en-US" dirty="0"/>
              <a:t>세번째 식</a:t>
            </a:r>
            <a:r>
              <a:rPr lang="en-US" altLang="ko-KR" dirty="0"/>
              <a:t>)</a:t>
            </a:r>
            <a:r>
              <a:rPr lang="ko-KR" altLang="en-US" dirty="0"/>
              <a:t>과 같이 표현할 수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통해 학습의 유연성을 증가시킬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Class-specific context</a:t>
            </a:r>
            <a:r>
              <a:rPr lang="ko-KR" altLang="en-US" dirty="0"/>
              <a:t>는 </a:t>
            </a:r>
            <a:r>
              <a:rPr lang="en-US" altLang="ko-KR" dirty="0"/>
              <a:t>class</a:t>
            </a:r>
            <a:r>
              <a:rPr lang="ko-KR" altLang="en-US" dirty="0"/>
              <a:t>마다 </a:t>
            </a:r>
            <a:r>
              <a:rPr lang="en-US" altLang="ko-KR" dirty="0"/>
              <a:t>context</a:t>
            </a:r>
            <a:r>
              <a:rPr lang="ko-KR" altLang="en-US" dirty="0"/>
              <a:t>를 다르게 가지며</a:t>
            </a:r>
            <a:r>
              <a:rPr lang="en-US" altLang="ko-KR" dirty="0"/>
              <a:t>, </a:t>
            </a:r>
            <a:r>
              <a:rPr lang="ko-KR" altLang="en-US" dirty="0"/>
              <a:t>그 예시는 다음과 같습니다</a:t>
            </a:r>
            <a:r>
              <a:rPr lang="en-US" altLang="ko-KR" dirty="0"/>
              <a:t>.(</a:t>
            </a:r>
            <a:r>
              <a:rPr lang="ko-KR" altLang="en-US" dirty="0"/>
              <a:t>네번째 식</a:t>
            </a:r>
            <a:r>
              <a:rPr lang="en-US" altLang="ko-KR" dirty="0"/>
              <a:t>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3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7E25BAAF-DA48-9BC5-835A-49CC111A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CBCF0A3-B3C4-29AC-B63B-2A4B70673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989B188C-890D-46F1-18C9-4DD157D3CA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CLIP model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CoOp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사용하여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prompt engineering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하였을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때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위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figure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같이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총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11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데이터셋에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대해서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뛰어난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성능을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보이는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것을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확인할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해당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figure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16shot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사용하여 학습한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CoOp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Hand-craft prompt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 비해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어느 정도의 성능 향상이 있었는지 백분율로 나타낸 그래프입니다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각각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45%, 28%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 이르는 큰 성능 향상을 볼 수도 있었고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ImageNet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 같이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 매우 많아 까다로운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dataset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에서도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4.77%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향상된 것을 볼 수 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다만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OxfordPets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와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 Food101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데이터셋에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대해서는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zero-shot CLIP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과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비슷하거나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좋지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않은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결과를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보이고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있는데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저자는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이러한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현상의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원인이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 over fitting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에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있을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것이라고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추측하고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이러한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현상을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해결하기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위해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차후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 weight decay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를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증가시키는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등의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 regularization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을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적용할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예정이라고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Roboto" panose="02000000000000000000" pitchFamily="2" charset="0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1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D5B6125-760D-66D3-D847-B915291ED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97EA4C0B-D456-93C1-78F1-2B5443FEA04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>
            <a:extLst>
              <a:ext uri="{FF2B5EF4-FFF2-40B4-BE49-F238E27FC236}">
                <a16:creationId xmlns:a16="http://schemas.microsoft.com/office/drawing/2014/main" id="{35E65745-5A8D-AADA-0B19-C9B3C3C76D6A}"/>
              </a:ext>
            </a:extLst>
          </p:cNvPr>
          <p:cNvSpPr txBox="1"/>
          <p:nvPr/>
        </p:nvSpPr>
        <p:spPr>
          <a:xfrm>
            <a:off x="1339750" y="2710050"/>
            <a:ext cx="6831484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 err="1">
                <a:solidFill>
                  <a:srgbClr val="19264B"/>
                </a:solidFill>
              </a:rPr>
              <a:t>MultiModal</a:t>
            </a:r>
            <a:r>
              <a:rPr lang="en-US" altLang="ko" sz="2500" b="1" dirty="0">
                <a:solidFill>
                  <a:srgbClr val="19264B"/>
                </a:solidFill>
              </a:rPr>
              <a:t> </a:t>
            </a:r>
            <a:r>
              <a:rPr lang="ko-KR" altLang="en-US" sz="2500" b="1" dirty="0">
                <a:solidFill>
                  <a:srgbClr val="19264B"/>
                </a:solidFill>
              </a:rPr>
              <a:t>논문리뷰 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.03.</a:t>
            </a:r>
            <a:r>
              <a:rPr lang="en-US" altLang="ko" dirty="0">
                <a:solidFill>
                  <a:srgbClr val="19264B"/>
                </a:solidFill>
              </a:rPr>
              <a:t>25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김현수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D739C4E3-FE66-9166-31E7-92BD76F53DC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2FA6B3E7-426D-AD69-4DE3-D805DE7741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69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733746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BLIP: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통합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Vision-Language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A1CA9A-FD1D-4FE1-22F9-05916A89B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586" y="845454"/>
            <a:ext cx="3164219" cy="409774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0F53A4-6CE9-F424-ABFB-67FE7DF85426}"/>
              </a:ext>
            </a:extLst>
          </p:cNvPr>
          <p:cNvSpPr/>
          <p:nvPr/>
        </p:nvSpPr>
        <p:spPr>
          <a:xfrm>
            <a:off x="5218511" y="3148925"/>
            <a:ext cx="3164218" cy="871979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어느 하나의 작업에 특화되지 않고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하나의 모델로 해결하려는 시도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BFAE7A-4834-4735-A33D-C022A2485F02}"/>
              </a:ext>
            </a:extLst>
          </p:cNvPr>
          <p:cNvSpPr/>
          <p:nvPr/>
        </p:nvSpPr>
        <p:spPr>
          <a:xfrm>
            <a:off x="5218511" y="1779195"/>
            <a:ext cx="3164218" cy="871979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Vision-Language </a:t>
            </a:r>
            <a:r>
              <a:rPr lang="ko-KR" altLang="en-US" dirty="0"/>
              <a:t>이해와 생성을 동시에 처리함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6B6A89BF-8993-8539-5919-81243103F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771E1251-65A7-9A46-5435-31087B78FDB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0AC0FED2-ED53-BD5A-338F-081E2C5B329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BB2BDB3A-E43F-923F-1A9C-444A21E6D9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A0D3C143-8D25-5D17-D4BF-EE23E4DFFEB8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CapFilt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270105-9B91-8E2F-1006-C6D015FCA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253" y="576164"/>
            <a:ext cx="5288436" cy="15811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1ABCD2-9DC8-08EB-5CDB-742B12D9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37" y="2516958"/>
            <a:ext cx="7850643" cy="25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74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MED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구조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E32D0-E7A8-127D-3471-325A95083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582" y="1062489"/>
            <a:ext cx="7359607" cy="308285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E8614AC-AD81-4DA4-A277-3F668296A2B4}"/>
              </a:ext>
            </a:extLst>
          </p:cNvPr>
          <p:cNvSpPr/>
          <p:nvPr/>
        </p:nvSpPr>
        <p:spPr>
          <a:xfrm>
            <a:off x="3724362" y="4362379"/>
            <a:ext cx="1252990" cy="556553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단일 인코더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B21E70F-3419-4194-1EDB-0DFAB2393EB4}"/>
              </a:ext>
            </a:extLst>
          </p:cNvPr>
          <p:cNvSpPr/>
          <p:nvPr/>
        </p:nvSpPr>
        <p:spPr>
          <a:xfrm>
            <a:off x="5539022" y="4362379"/>
            <a:ext cx="1460380" cy="556553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-</a:t>
            </a:r>
            <a:r>
              <a:rPr lang="ko-KR" altLang="en-US" dirty="0"/>
              <a:t>기반 텍스트 인코더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97E18-E9BA-6176-A5F9-17BECC488D69}"/>
              </a:ext>
            </a:extLst>
          </p:cNvPr>
          <p:cNvSpPr/>
          <p:nvPr/>
        </p:nvSpPr>
        <p:spPr>
          <a:xfrm>
            <a:off x="7369809" y="4362379"/>
            <a:ext cx="1460380" cy="556553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-</a:t>
            </a:r>
            <a:r>
              <a:rPr lang="ko-KR" altLang="en-US" dirty="0"/>
              <a:t>기반 텍스트 </a:t>
            </a:r>
            <a:r>
              <a:rPr lang="ko-KR" altLang="en-US" dirty="0" err="1"/>
              <a:t>디코더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557C2243-0B2C-8F3F-6E28-6173752A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D885E8D3-1A89-BA95-50E5-3C5C6FB2E633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0DD754DB-7FE8-1813-99B7-6E900C7F4CD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8135B4F6-6AEC-C4A9-C70D-62E00DE4E5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CBFEF3D7-FDFE-0D96-294B-3D60CB8D376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3D8312-1239-E2DE-6B10-2469B972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49" y="958420"/>
            <a:ext cx="7588576" cy="23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6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60760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Lucida Grande"/>
              </a:rPr>
              <a:t>Open-Vocabulary Object Detection Using Captions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BEDA5-96B9-7DBF-23B9-AD2E3C455890}"/>
              </a:ext>
            </a:extLst>
          </p:cNvPr>
          <p:cNvSpPr txBox="1"/>
          <p:nvPr/>
        </p:nvSpPr>
        <p:spPr>
          <a:xfrm>
            <a:off x="1408974" y="935455"/>
            <a:ext cx="73914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Object Detection</a:t>
            </a:r>
            <a:r>
              <a:rPr lang="ko-KR" altLang="en-US" dirty="0"/>
              <a:t>의 한계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Annotation cost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Category</a:t>
            </a:r>
            <a:r>
              <a:rPr lang="ko-KR" altLang="en-US" dirty="0"/>
              <a:t>가 </a:t>
            </a:r>
            <a:r>
              <a:rPr lang="en-US" altLang="ko-KR" dirty="0"/>
              <a:t>600</a:t>
            </a:r>
            <a:r>
              <a:rPr lang="ko-KR" altLang="en-US" dirty="0"/>
              <a:t>개에서 </a:t>
            </a:r>
            <a:r>
              <a:rPr lang="en-US" altLang="ko-KR" dirty="0"/>
              <a:t>60,000</a:t>
            </a:r>
            <a:r>
              <a:rPr lang="ko-KR" altLang="en-US" dirty="0"/>
              <a:t>개로 확장하려면 </a:t>
            </a:r>
            <a:r>
              <a:rPr lang="en-US" altLang="ko-KR" dirty="0"/>
              <a:t>annotation cost</a:t>
            </a:r>
            <a:r>
              <a:rPr lang="ko-KR" altLang="en-US" dirty="0"/>
              <a:t>가 </a:t>
            </a:r>
            <a:r>
              <a:rPr lang="en-US" altLang="ko-KR" dirty="0"/>
              <a:t>100</a:t>
            </a:r>
            <a:r>
              <a:rPr lang="ko-KR" altLang="en-US" dirty="0"/>
              <a:t>배 더 비쌈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/>
              <a:t>학습 시 배우지 못한 </a:t>
            </a:r>
            <a:r>
              <a:rPr lang="en-US" altLang="ko-KR" dirty="0"/>
              <a:t>class</a:t>
            </a:r>
            <a:r>
              <a:rPr lang="ko-KR" altLang="en-US" dirty="0"/>
              <a:t>에 대해서도 예측 수행 필요성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3FC4CB38-4DBF-FE4C-5CEE-0954BF10D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93FA97C7-508D-DFF6-0E74-42E736AAA31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7C058B2-E3A4-E86F-825D-38BCEA7CF1C9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EDFA72BF-2065-EC96-2EDA-7D4737C768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F509E204-8030-6837-4824-7B377ECCFFDF}"/>
              </a:ext>
            </a:extLst>
          </p:cNvPr>
          <p:cNvSpPr txBox="1"/>
          <p:nvPr/>
        </p:nvSpPr>
        <p:spPr>
          <a:xfrm>
            <a:off x="1408974" y="306875"/>
            <a:ext cx="560760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Lucida Grande"/>
              </a:rPr>
              <a:t>Open-Vocabulary Object Detection Using Captions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682B-EEC8-8379-EEB8-04D1264C21C6}"/>
              </a:ext>
            </a:extLst>
          </p:cNvPr>
          <p:cNvSpPr txBox="1"/>
          <p:nvPr/>
        </p:nvSpPr>
        <p:spPr>
          <a:xfrm>
            <a:off x="1408974" y="935455"/>
            <a:ext cx="7391492" cy="1237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Pre-training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Image-Captioning dataset </a:t>
            </a:r>
            <a:r>
              <a:rPr lang="ko-KR" altLang="en-US" dirty="0"/>
              <a:t>이용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Finetuning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Object Detection dataset </a:t>
            </a:r>
            <a:r>
              <a:rPr lang="ko-KR" altLang="en-US" dirty="0"/>
              <a:t>이용해 </a:t>
            </a:r>
            <a:r>
              <a:rPr lang="en-US" altLang="ko-KR" dirty="0"/>
              <a:t>downstream task</a:t>
            </a:r>
            <a:r>
              <a:rPr lang="ko-KR" altLang="en-US" dirty="0"/>
              <a:t>에 적용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2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78F2BACF-F1DA-0E75-24FF-1E4AFCCD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1993D13F-E7E2-0065-1EDC-A1D9A2D5104F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0536208-CF32-DB75-B8E7-ABEB757C9CF4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DEAE721D-55F3-1A1F-AFE2-F37143ACE4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A0AA40B6-147F-5B68-B2D4-29648AED19B0}"/>
              </a:ext>
            </a:extLst>
          </p:cNvPr>
          <p:cNvSpPr txBox="1"/>
          <p:nvPr/>
        </p:nvSpPr>
        <p:spPr>
          <a:xfrm>
            <a:off x="1408974" y="306875"/>
            <a:ext cx="560760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altLang="ko-KR" sz="1600" b="1" dirty="0">
                <a:latin typeface="Lucida Grande"/>
              </a:rPr>
              <a:t>Architecture</a:t>
            </a:r>
            <a:endParaRPr lang="en-US" altLang="ko-KR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그림 1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0225BD-B2C4-CED8-B8B5-6C44FE416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014" y="1141238"/>
            <a:ext cx="3777642" cy="34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6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5EEF704E-5189-4803-2252-6DD6A3EBF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5A459719-E54E-3125-B6AD-D4B786FE59BC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>
            <a:extLst>
              <a:ext uri="{FF2B5EF4-FFF2-40B4-BE49-F238E27FC236}">
                <a16:creationId xmlns:a16="http://schemas.microsoft.com/office/drawing/2014/main" id="{AC0A6C07-C4E8-B2DF-D3C0-7020AE5829CF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9925F4B3-F915-8361-497C-FF0EDEDBC9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8C4D223B-391F-085A-64AA-FDA4B106B12D}"/>
              </a:ext>
            </a:extLst>
          </p:cNvPr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A6AAD305-99FE-FD06-DEF4-69BBD61C338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5E158CB9-F893-F53F-5B04-1D363FF05794}"/>
              </a:ext>
            </a:extLst>
          </p:cNvPr>
          <p:cNvSpPr txBox="1"/>
          <p:nvPr/>
        </p:nvSpPr>
        <p:spPr>
          <a:xfrm>
            <a:off x="6560362" y="2571750"/>
            <a:ext cx="2903033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스터디</a:t>
            </a:r>
            <a:r>
              <a:rPr lang="ko" b="1" dirty="0"/>
              <a:t>원 1 : </a:t>
            </a:r>
            <a:r>
              <a:rPr lang="ko-KR" altLang="en-US" b="1" dirty="0"/>
              <a:t>김현수</a:t>
            </a: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스터디원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나상현</a:t>
            </a: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스터디원</a:t>
            </a:r>
            <a:r>
              <a:rPr lang="ko-KR" altLang="en-US" b="1" dirty="0"/>
              <a:t> </a:t>
            </a:r>
            <a:r>
              <a:rPr lang="en-US" altLang="ko-KR" b="1" dirty="0"/>
              <a:t>3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이가연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0011D-F313-3EBE-52D4-C23441DCA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50005" y="996506"/>
            <a:ext cx="2986090" cy="39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B1CECD24-390F-17DC-738B-72566F78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CB97B9F-4AF4-C181-B6A3-0AD20368FBC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312D4E75-DE73-DED9-2EB7-DF6C646C74D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7DB0BDBB-F667-DE78-06E3-01F78251A7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E5ECC5B1-EB48-54EB-D169-2B792984EFD6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3EADB-53FD-7DC4-C8BF-3A95B923937D}"/>
              </a:ext>
            </a:extLst>
          </p:cNvPr>
          <p:cNvSpPr txBox="1"/>
          <p:nvPr/>
        </p:nvSpPr>
        <p:spPr>
          <a:xfrm>
            <a:off x="1408975" y="1176755"/>
            <a:ext cx="7391492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매주 월요일 </a:t>
            </a:r>
            <a:r>
              <a:rPr lang="en-US" altLang="ko-KR" dirty="0">
                <a:solidFill>
                  <a:schemeClr val="tx1"/>
                </a:solidFill>
              </a:rPr>
              <a:t>17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r>
              <a:rPr lang="en-US" altLang="ko-KR" dirty="0">
                <a:solidFill>
                  <a:schemeClr val="tx1"/>
                </a:solidFill>
              </a:rPr>
              <a:t>~19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매주 각자 </a:t>
            </a:r>
            <a:r>
              <a:rPr lang="ko-KR" altLang="en-US" dirty="0" err="1">
                <a:solidFill>
                  <a:schemeClr val="tx1"/>
                </a:solidFill>
              </a:rPr>
              <a:t>멀티모달</a:t>
            </a:r>
            <a:r>
              <a:rPr lang="ko-KR" altLang="en-US" dirty="0">
                <a:solidFill>
                  <a:schemeClr val="tx1"/>
                </a:solidFill>
              </a:rPr>
              <a:t> 관련 논문 읽고 발표 및 질문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8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55E56E42-B1C6-69ED-A229-C2EBC8E2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BEAAAC79-9BD6-1C69-65A4-C203F2686003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31AE1257-5226-0AAA-9130-9DAD53B74BE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A0A4A13-C378-60CE-9A24-07B6970C9D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B8458167-3D5B-3558-AD14-8D95DD11D6A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목록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31628-1DF0-59B4-B392-A9C4AD0009EF}"/>
              </a:ext>
            </a:extLst>
          </p:cNvPr>
          <p:cNvSpPr txBox="1"/>
          <p:nvPr/>
        </p:nvSpPr>
        <p:spPr>
          <a:xfrm>
            <a:off x="1408975" y="1176755"/>
            <a:ext cx="7391492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CoOp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BLIP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OVR-CNN</a:t>
            </a:r>
          </a:p>
        </p:txBody>
      </p:sp>
    </p:spTree>
    <p:extLst>
      <p:ext uri="{BB962C8B-B14F-4D97-AF65-F5344CB8AC3E}">
        <p14:creationId xmlns:p14="http://schemas.microsoft.com/office/powerpoint/2010/main" val="38872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40F3A5E5-8EA2-9837-6680-7662526D9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95F68D68-B2DC-B72B-122F-11086E5935D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F728ED72-5F99-3D08-ACCE-EAF2896A8B55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243AB03-A447-11B5-3CD9-F6B2FC337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715A22FA-B5E7-4D6A-DC7B-49F7CA495AD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CoOp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(Context Optimization)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AF3CCF-78E1-D64C-D660-F282A15F51C1}"/>
              </a:ext>
            </a:extLst>
          </p:cNvPr>
          <p:cNvSpPr/>
          <p:nvPr/>
        </p:nvSpPr>
        <p:spPr>
          <a:xfrm>
            <a:off x="4823159" y="1136102"/>
            <a:ext cx="3901741" cy="1075221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VLM</a:t>
            </a:r>
            <a:r>
              <a:rPr lang="ko-KR" altLang="en-US" b="1" dirty="0"/>
              <a:t>의 </a:t>
            </a:r>
            <a:r>
              <a:rPr lang="en-US" altLang="ko-KR" b="1" dirty="0"/>
              <a:t>downstream application</a:t>
            </a:r>
            <a:r>
              <a:rPr lang="ko-KR" altLang="en-US" b="1" dirty="0"/>
              <a:t>에 대한 연구 제안 및 </a:t>
            </a:r>
            <a:r>
              <a:rPr lang="en-US" altLang="ko-KR" b="1" dirty="0"/>
              <a:t>prompt engineering</a:t>
            </a:r>
            <a:r>
              <a:rPr lang="ko-KR" altLang="en-US" b="1" dirty="0"/>
              <a:t>의 중요성 식별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35837B-387E-6F7C-FACB-A1BB62742D6C}"/>
              </a:ext>
            </a:extLst>
          </p:cNvPr>
          <p:cNvSpPr/>
          <p:nvPr/>
        </p:nvSpPr>
        <p:spPr>
          <a:xfrm>
            <a:off x="4823159" y="2358148"/>
            <a:ext cx="3901741" cy="1075221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Prompt engineering</a:t>
            </a:r>
            <a:r>
              <a:rPr lang="ko-KR" altLang="en-US" b="1" dirty="0"/>
              <a:t> 자동화 방법론 제시 및 다양한 </a:t>
            </a:r>
            <a:r>
              <a:rPr lang="en-US" altLang="ko-KR" b="1" dirty="0"/>
              <a:t>recognition task</a:t>
            </a:r>
            <a:r>
              <a:rPr lang="ko-KR" altLang="en-US" b="1" dirty="0"/>
              <a:t>를 다룰 수 있는 </a:t>
            </a:r>
            <a:r>
              <a:rPr lang="en-US" altLang="ko-KR" b="1" dirty="0"/>
              <a:t>2</a:t>
            </a:r>
            <a:r>
              <a:rPr lang="ko-KR" altLang="en-US" b="1" dirty="0"/>
              <a:t>개의 </a:t>
            </a:r>
            <a:r>
              <a:rPr lang="en-US" altLang="ko-KR" b="1" dirty="0"/>
              <a:t>context </a:t>
            </a:r>
            <a:r>
              <a:rPr lang="ko-KR" altLang="en-US" b="1" dirty="0"/>
              <a:t>구현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AE6778-B81F-602E-FD23-EA8319297B14}"/>
              </a:ext>
            </a:extLst>
          </p:cNvPr>
          <p:cNvSpPr/>
          <p:nvPr/>
        </p:nvSpPr>
        <p:spPr>
          <a:xfrm>
            <a:off x="4823159" y="3580195"/>
            <a:ext cx="3901741" cy="1075221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Hand-craft prompt</a:t>
            </a:r>
            <a:r>
              <a:rPr lang="ko-KR" altLang="en-US" b="1" dirty="0"/>
              <a:t>와 </a:t>
            </a:r>
            <a:r>
              <a:rPr lang="en-US" altLang="ko-KR" b="1" dirty="0"/>
              <a:t>linear probe CLIP</a:t>
            </a:r>
            <a:r>
              <a:rPr lang="ko-KR" altLang="en-US" b="1" dirty="0"/>
              <a:t>을 </a:t>
            </a:r>
            <a:r>
              <a:rPr lang="en-US" altLang="ko-KR" b="1" dirty="0"/>
              <a:t>2</a:t>
            </a:r>
            <a:r>
              <a:rPr lang="ko-KR" altLang="en-US" b="1" dirty="0"/>
              <a:t>가지 측면에서 능가한 최초의 </a:t>
            </a:r>
            <a:r>
              <a:rPr lang="en-US" altLang="ko-KR" b="1" dirty="0"/>
              <a:t>learning-base approach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F15543-FAFD-3E73-1CF5-43D4A382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909" y="962527"/>
            <a:ext cx="2892091" cy="40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1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BBCEFDA3-5E93-9752-0F5F-0FEBD2C8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C6CAA793-D885-F2EC-548B-A9119631C71C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12F3730-9222-0C0A-E77C-A03D2E2E270B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9BF0F2D5-11FC-6933-023F-68C560C1BB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AB55C64A-A308-F5CD-89D2-83C07F3F1FA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CoOp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(Context Optimization)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2B754-752E-233F-268B-D33060D2D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34" y="1153654"/>
            <a:ext cx="6955618" cy="28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288E2D0-E30F-053A-E9C1-2F06D24FDFB3}"/>
              </a:ext>
            </a:extLst>
          </p:cNvPr>
          <p:cNvSpPr/>
          <p:nvPr/>
        </p:nvSpPr>
        <p:spPr>
          <a:xfrm>
            <a:off x="1853691" y="3989846"/>
            <a:ext cx="6600903" cy="1009659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기존 </a:t>
            </a:r>
            <a:r>
              <a:rPr lang="en-US" altLang="ko-KR" b="1" dirty="0"/>
              <a:t>VLM</a:t>
            </a:r>
            <a:r>
              <a:rPr lang="ko-KR" altLang="en-US" b="1" dirty="0"/>
              <a:t>의 주요 도전과제</a:t>
            </a:r>
            <a:r>
              <a:rPr lang="en-US" altLang="ko-KR" b="1" dirty="0"/>
              <a:t>: Prompt Engineering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prompt</a:t>
            </a:r>
            <a:r>
              <a:rPr lang="ko-KR" altLang="en-US" b="1" dirty="0"/>
              <a:t>의 </a:t>
            </a:r>
            <a:r>
              <a:rPr lang="en-US" altLang="ko-KR" b="1" dirty="0"/>
              <a:t>"a photo of"</a:t>
            </a:r>
            <a:r>
              <a:rPr lang="ko-KR" altLang="en-US" b="1" dirty="0"/>
              <a:t>와 같은 </a:t>
            </a:r>
            <a:r>
              <a:rPr lang="en-US" altLang="ko-KR" b="1" dirty="0" err="1"/>
              <a:t>prepix</a:t>
            </a:r>
            <a:r>
              <a:rPr lang="ko-KR" altLang="en-US" b="1" dirty="0"/>
              <a:t>를 </a:t>
            </a:r>
            <a:r>
              <a:rPr lang="en-US" altLang="ko-KR" b="1" dirty="0"/>
              <a:t>learnable</a:t>
            </a:r>
            <a:r>
              <a:rPr lang="ko-KR" altLang="en-US" b="1" dirty="0"/>
              <a:t>하게 만들자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0255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CoOp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(Context Optimization)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EA4A79-3089-E007-8373-1F3C7942B9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641"/>
          <a:stretch/>
        </p:blipFill>
        <p:spPr>
          <a:xfrm>
            <a:off x="1353963" y="1289838"/>
            <a:ext cx="7610998" cy="3091662"/>
          </a:xfrm>
          <a:prstGeom prst="rect">
            <a:avLst/>
          </a:prstGeom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5BC79F6D-7DBC-6EC3-45BB-99B0ADEA025F}"/>
              </a:ext>
            </a:extLst>
          </p:cNvPr>
          <p:cNvSpPr txBox="1"/>
          <p:nvPr/>
        </p:nvSpPr>
        <p:spPr>
          <a:xfrm>
            <a:off x="7708675" y="102054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CLIP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A6803A0C-71AC-346B-8148-AD0CF43A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84BEEC0-3AE0-C514-111D-483919262C4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138120CC-FA59-4FB2-563F-7AB35AE7968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45CD4AA0-7B33-7289-4207-2F39CB4299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8D45DCC2-B3B3-E4EC-8A84-77E16A7731E4}"/>
              </a:ext>
            </a:extLst>
          </p:cNvPr>
          <p:cNvSpPr txBox="1"/>
          <p:nvPr/>
        </p:nvSpPr>
        <p:spPr>
          <a:xfrm>
            <a:off x="1435473" y="168547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가지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context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17C94B-62FF-EBE6-0340-3BA5B1931102}"/>
              </a:ext>
            </a:extLst>
          </p:cNvPr>
          <p:cNvSpPr txBox="1">
            <a:spLocks/>
          </p:cNvSpPr>
          <p:nvPr/>
        </p:nvSpPr>
        <p:spPr>
          <a:xfrm>
            <a:off x="1408963" y="785356"/>
            <a:ext cx="4534625" cy="14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altLang="ko-KR" sz="2000" b="1" dirty="0">
                <a:solidFill>
                  <a:schemeClr val="tx1"/>
                </a:solidFill>
                <a:latin typeface="+mn-ea"/>
                <a:ea typeface="+mn-ea"/>
              </a:rPr>
              <a:t>1. Unified Context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299A60-2686-B00A-9978-15DC7D630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473" y="1157585"/>
            <a:ext cx="4332462" cy="623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DFDBE-FA55-B3C0-3AD4-07A43C61B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413" b="-9130"/>
          <a:stretch/>
        </p:blipFill>
        <p:spPr>
          <a:xfrm>
            <a:off x="1435473" y="2878592"/>
            <a:ext cx="5312985" cy="5988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D67B0F-0B76-FC8A-417F-7BBF9ECA3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473" y="1831961"/>
            <a:ext cx="5789787" cy="99538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E66F2B0-F752-7464-47A7-DF75B9B00BD2}"/>
              </a:ext>
            </a:extLst>
          </p:cNvPr>
          <p:cNvSpPr txBox="1">
            <a:spLocks/>
          </p:cNvSpPr>
          <p:nvPr/>
        </p:nvSpPr>
        <p:spPr>
          <a:xfrm>
            <a:off x="1463466" y="3537949"/>
            <a:ext cx="5256998" cy="82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altLang="ko-KR" sz="2000" b="1" dirty="0">
                <a:solidFill>
                  <a:schemeClr val="tx1"/>
                </a:solidFill>
                <a:latin typeface="+mn-ea"/>
                <a:ea typeface="+mn-ea"/>
              </a:rPr>
              <a:t>2. class-specific context (CSC)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2374EA-80FA-FBC1-3BA2-588248F52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143" y="3985915"/>
            <a:ext cx="4813730" cy="10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5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7F3ED91A-5BC7-13C6-5F93-2A8BABA05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18CCB573-2513-BBEE-FC03-A8B024FFF0C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CDF82F1D-77A7-03A2-1512-7B56FF7DFFA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FEDAE050-9E80-0267-EF52-A2B9A5D0EE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FD7F6EC3-8663-00C4-A476-C3F989C3FD42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Experiments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C01AF4-7161-CF99-D58A-A9BFD467D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807" y="757139"/>
            <a:ext cx="5636116" cy="4298046"/>
          </a:xfrm>
          <a:prstGeom prst="rect">
            <a:avLst/>
          </a:prstGeom>
        </p:spPr>
      </p:pic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9A530F2C-50C8-E03C-8DCA-6F85291351E9}"/>
              </a:ext>
            </a:extLst>
          </p:cNvPr>
          <p:cNvSpPr/>
          <p:nvPr/>
        </p:nvSpPr>
        <p:spPr>
          <a:xfrm>
            <a:off x="2133600" y="3203088"/>
            <a:ext cx="1135289" cy="1107073"/>
          </a:xfrm>
          <a:prstGeom prst="donut">
            <a:avLst>
              <a:gd name="adj" fmla="val 476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E42424E8-A12D-454C-0240-9FC37F812236}"/>
              </a:ext>
            </a:extLst>
          </p:cNvPr>
          <p:cNvSpPr/>
          <p:nvPr/>
        </p:nvSpPr>
        <p:spPr>
          <a:xfrm>
            <a:off x="5668429" y="1174372"/>
            <a:ext cx="719946" cy="702053"/>
          </a:xfrm>
          <a:prstGeom prst="donut">
            <a:avLst>
              <a:gd name="adj" fmla="val 476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F5AE7CE3-4AD8-0E22-2EC4-30F3FB9AFFFE}"/>
              </a:ext>
            </a:extLst>
          </p:cNvPr>
          <p:cNvSpPr/>
          <p:nvPr/>
        </p:nvSpPr>
        <p:spPr>
          <a:xfrm>
            <a:off x="7131502" y="936247"/>
            <a:ext cx="719946" cy="702053"/>
          </a:xfrm>
          <a:prstGeom prst="donut">
            <a:avLst>
              <a:gd name="adj" fmla="val 476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338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1115</Words>
  <Application>Microsoft Office PowerPoint</Application>
  <PresentationFormat>화면 슬라이드 쇼(16:9)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Lucida Grande</vt:lpstr>
      <vt:lpstr>NanumGothic ExtraBold</vt:lpstr>
      <vt:lpstr>굴림</vt:lpstr>
      <vt:lpstr>Arial</vt:lpstr>
      <vt:lpstr>Roboto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나상현</cp:lastModifiedBy>
  <cp:revision>26</cp:revision>
  <dcterms:modified xsi:type="dcterms:W3CDTF">2025-03-25T06:52:25Z</dcterms:modified>
</cp:coreProperties>
</file>